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35" autoAdjust="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BB588-119B-40FB-9E93-8D22E0D83C6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50382-8151-4531-A991-C2D05EA69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7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 spot – no object recognition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5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image, digitized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Imresize</a:t>
            </a:r>
            <a:r>
              <a:rPr lang="en-US" dirty="0"/>
              <a:t>(original, 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Inexpensive method to get high resolution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Imaging system mounted on aircraft</a:t>
            </a:r>
          </a:p>
          <a:p>
            <a:r>
              <a:rPr lang="en-US" dirty="0"/>
              <a:t>4000 or more in a strip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4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and industrial imaging systems to get the cross section of the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7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4000*4000 or more in array</a:t>
            </a:r>
          </a:p>
          <a:p>
            <a:r>
              <a:rPr lang="en-US" dirty="0"/>
              <a:t>Digital camera especially on astronomical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50382-8151-4531-A991-C2D05EA69A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8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E70F-3400-4E1F-838F-E318CC0CCE67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36AE-77B0-42C9-8676-2336B8F1D996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4A06-E1D7-43C0-A491-158E772FB5FD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4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3486B-FE4E-4648-B2D1-A0132891710E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8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29BE-A845-4281-A420-61755C2F05A9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7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BFD50-87D6-4F18-873E-B27E26E33867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5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3176-7984-4DD0-99C4-A58A4EC668AD}" type="datetime1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6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1784-4ABA-46E0-9488-D475FA3AD33F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2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A6E7-0AF2-40DA-886D-3C9EF4B38EAF}" type="datetime1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5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5C222-4A5B-4043-9513-0AC32A71A71B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3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91E0-69F5-4095-8868-83A27E627B80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fld id="{1E6E0D31-859A-4D84-B701-C2CF30EAD36A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fld id="{140B2BB9-3FCF-447C-9BE5-54264FA86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Digital Image Processing</a:t>
            </a:r>
            <a:br>
              <a:rPr lang="en-US" dirty="0"/>
            </a:br>
            <a:r>
              <a:rPr lang="en-US" dirty="0"/>
              <a:t>CST382-3/IIT361-2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A5989-3817-609B-D363-7D5E00523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8924-1C3F-40D7-97D3-42B0B434649A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026E-9F85-EE7C-F35D-49D0DB4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result of sampling and quantization is a </a:t>
            </a:r>
            <a:r>
              <a:rPr lang="en-US" b="1" dirty="0"/>
              <a:t>matrix of real numbers </a:t>
            </a:r>
          </a:p>
          <a:p>
            <a:pPr algn="just"/>
            <a:r>
              <a:rPr lang="en-US" dirty="0"/>
              <a:t>The values of the coordinates at the origin are (</a:t>
            </a:r>
            <a:r>
              <a:rPr lang="en-US" dirty="0" err="1"/>
              <a:t>x,y</a:t>
            </a:r>
            <a:r>
              <a:rPr lang="en-US" dirty="0"/>
              <a:t>) = (0,0).</a:t>
            </a:r>
          </a:p>
          <a:p>
            <a:pPr algn="just"/>
            <a:r>
              <a:rPr lang="en-US" dirty="0"/>
              <a:t>The next coordinate values along the first row are (</a:t>
            </a:r>
            <a:r>
              <a:rPr lang="en-US" dirty="0" err="1"/>
              <a:t>x,y</a:t>
            </a:r>
            <a:r>
              <a:rPr lang="en-US" dirty="0"/>
              <a:t>) = (0,1).</a:t>
            </a:r>
          </a:p>
          <a:p>
            <a:pPr algn="just"/>
            <a:r>
              <a:rPr lang="en-US" dirty="0"/>
              <a:t>The notation (0,1) is used to signify the 2nd sample along the 1st  row.</a:t>
            </a: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0F58B-FB40-491D-64D4-F13FDE34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8565-2EB2-4D4E-B2E5-CEE92D51B530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2072E-01EF-947F-82C9-0AA0462E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8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pic>
        <p:nvPicPr>
          <p:cNvPr id="4" name="Picture 4" descr="image1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371600"/>
            <a:ext cx="6019800" cy="5006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64C82-6072-225E-1399-692C35CC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1FD1-39AC-4F31-9A7E-7BA011C3CCEB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8B944-3E80-F317-5439-47B63520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9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</a:p>
        </p:txBody>
      </p:sp>
      <p:pic>
        <p:nvPicPr>
          <p:cNvPr id="4" name="Picture 4" descr="image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199" y="1524000"/>
            <a:ext cx="844061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32858-13E6-2D63-0DFC-AECC77DC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9C3E0-9520-4A31-A1AB-0B097F55484E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BDD6B-6F55-DDC7-090A-96A28CBC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8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Digitized Image and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The number of bits required to store a digitized image is</a:t>
            </a:r>
          </a:p>
          <a:p>
            <a:pPr marL="0" indent="0" algn="just">
              <a:buNone/>
            </a:pPr>
            <a:r>
              <a:rPr lang="en-US" dirty="0"/>
              <a:t>                                 b = M x N x k</a:t>
            </a:r>
          </a:p>
          <a:p>
            <a:pPr algn="just"/>
            <a:r>
              <a:rPr lang="en-US" dirty="0"/>
              <a:t>Where M &amp; N are the number of rows and columns, respectively.</a:t>
            </a:r>
          </a:p>
          <a:p>
            <a:pPr algn="just"/>
            <a:r>
              <a:rPr lang="en-US" dirty="0"/>
              <a:t>The number of gray levels is an integer power of 2:</a:t>
            </a:r>
          </a:p>
          <a:p>
            <a:pPr algn="just"/>
            <a:r>
              <a:rPr lang="en-US" dirty="0"/>
              <a:t>                    L =  2</a:t>
            </a:r>
            <a:r>
              <a:rPr lang="en-US" baseline="30000" dirty="0"/>
              <a:t>k </a:t>
            </a:r>
            <a:r>
              <a:rPr lang="en-US" dirty="0"/>
              <a:t>  where k =1,2,…24</a:t>
            </a:r>
          </a:p>
          <a:p>
            <a:pPr algn="just"/>
            <a:r>
              <a:rPr lang="en-US" dirty="0"/>
              <a:t>It is common practice to refer to the image as a “k-bit image”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B4D0B-8E6B-C0C1-3712-B83621C6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D513-2C97-4B87-9880-D1663A9BAF6D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4AB9-532E-BE05-1E46-5A81BFF7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pic>
        <p:nvPicPr>
          <p:cNvPr id="4" name="Picture 4" descr="image1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1" y="1752600"/>
            <a:ext cx="4038600" cy="419784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95400" y="5867400"/>
            <a:ext cx="6324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Fig. 3.6 Effect of resolution on image interpretation (a) 8x8 image. (b) 32x32 image (c) 256x256 image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4ADC6-1657-4D76-8A04-AF99D946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C1960-9834-41A6-8040-3898548485CD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AC4FB-CB76-87C4-0713-352EAEEC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8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Quantization</a:t>
            </a:r>
          </a:p>
        </p:txBody>
      </p:sp>
      <p:pic>
        <p:nvPicPr>
          <p:cNvPr id="4" name="Picture 4" descr="ch3_image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295400"/>
            <a:ext cx="4876800" cy="4378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828800" y="5563002"/>
            <a:ext cx="5486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mbria" pitchFamily="18" charset="0"/>
              </a:rPr>
              <a:t>Fig.3.7 Effect of quantization on image interpretation. (a) 4 levels. (b) 16 levels. (c) 256 levels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E7202-2D99-B327-0834-244876C2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0ECB-B8E4-4B22-9A48-0E6EFE604763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032C2-24E4-B8E0-E768-D043D6C4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1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Sensing Acquisition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295400"/>
            <a:ext cx="5638800" cy="491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CDDEF-C61C-1770-207F-E7EFFBF1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04F9-6E8F-4A98-B18E-B260784CC65D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095E3-BDE6-CF2C-E0A9-5F5BEC06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– Single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1594"/>
            <a:ext cx="3736448" cy="235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26197"/>
            <a:ext cx="4846761" cy="217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B8D82-9E85-6AFE-2251-583D94EC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5DD26-FAA1-4F8A-9DE8-0AE7C972273B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DD820-1BB7-F804-78D4-C98529E8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1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Sensing – Linear Sensor Strip</a:t>
            </a:r>
          </a:p>
        </p:txBody>
      </p:sp>
      <p:pic>
        <p:nvPicPr>
          <p:cNvPr id="1026" name="Picture 2" descr="http://3.bp.blogspot.com/-j9eDrwKAoZI/UWwx8OjhQnI/AAAAAAAAAb0/DvYfryRsXPI/s1600/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433387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91F28-03B9-2093-0D26-417C0007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4B90-FF89-4B26-9E83-08B2739DDAB9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C9A6-3199-7A58-1162-DC8FD7E0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5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Sensor Strip</a:t>
            </a:r>
          </a:p>
        </p:txBody>
      </p:sp>
      <p:pic>
        <p:nvPicPr>
          <p:cNvPr id="12290" name="Picture 2" descr="http://1.bp.blogspot.com/-hSDx_f-SwWk/UWwx9GFxkZI/AAAAAAAAAb4/_Ay8zQuHCF0/s1600/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3338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7A117-68B8-AEBC-DDC0-3D8654F2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EF71-6201-41C1-A6F1-376953A20546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8D559-3A1D-F88A-E713-2B1FC691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Visual Perception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47825"/>
            <a:ext cx="5060404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0730A-F4DE-BC49-D486-22A5A354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29B7-1A20-43C2-8D0A-B7C475FB32CE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CD722-8EEA-89A2-1084-A583D3F1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8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– Array Sensor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09800"/>
            <a:ext cx="2909888" cy="289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915CC-B3D3-334B-0F21-8AEE24C6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EC1D-4316-4F72-98E3-B8B6FDA194F0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828A0-1B4B-57D4-D583-93D8ABC3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9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Cones &amp; Rods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8305800" cy="382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C91533-FA83-AEDA-EFBA-48432B84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CE5BC-59F0-4059-85FA-E85E40E9D000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53BA6-D363-C34D-3930-F1B9E566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0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751938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5BBD9-B82C-0557-88A1-53908009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8E1B-5890-45DE-A9F5-2A727AA765A7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D3210-9409-66FC-9E17-0E7541EC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Sampling &amp; Quantization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To create a digital image, we need to convert continuous sensed data into digital form. </a:t>
            </a:r>
          </a:p>
          <a:p>
            <a:pPr lvl="1" algn="just"/>
            <a:r>
              <a:rPr lang="en-US" dirty="0"/>
              <a:t>Sampling</a:t>
            </a:r>
          </a:p>
          <a:p>
            <a:pPr lvl="1" algn="just"/>
            <a:r>
              <a:rPr lang="en-US" dirty="0"/>
              <a:t>Quantization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867-70F8-69CF-A29B-B80306B8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2CB2-7155-48A4-A2C4-64595EE5F83C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181BF-201D-DA07-CE63-F5F60537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To convert it to digital form, we have to sample the function in both coordinates and in amplitude. </a:t>
            </a:r>
          </a:p>
          <a:p>
            <a:pPr algn="just"/>
            <a:r>
              <a:rPr lang="en-US" dirty="0"/>
              <a:t>An image may be continuous with respect to the x‑ and y‑coordinates and also in amplitude. </a:t>
            </a: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21D3A-AF8F-614B-32BD-F8CA0D7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846B-E3D0-4DEA-A1CF-4DB6AE6D319E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1804B-1DBC-7BE0-FC50-20432E9F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6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Digitizing the coordinate values is called sampling.</a:t>
            </a:r>
          </a:p>
          <a:p>
            <a:r>
              <a:rPr lang="en-US" dirty="0"/>
              <a:t>Digitizing the amplitude values is called quantization.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51821-C05C-9208-CDA6-451CD8B36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65FA-9881-4CE3-9991-A378E63B6B20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6641F-F650-07E7-A45E-F4E4A1B8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2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pic>
        <p:nvPicPr>
          <p:cNvPr id="4" name="Picture 4" descr="image10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"/>
          <a:stretch/>
        </p:blipFill>
        <p:spPr>
          <a:xfrm>
            <a:off x="2063578" y="1371600"/>
            <a:ext cx="5023022" cy="45496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05000" y="5943600"/>
            <a:ext cx="5410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mbria" pitchFamily="18" charset="0"/>
              </a:rPr>
              <a:t>Fig 3.1 Generating a digital image (a) Continuous image. (b) A scan line from A to B in the continuous image. (c) Sampling &amp; </a:t>
            </a:r>
            <a:r>
              <a:rPr lang="en-US" sz="1100" dirty="0" err="1">
                <a:latin typeface="Cambria" pitchFamily="18" charset="0"/>
              </a:rPr>
              <a:t>quantisation</a:t>
            </a:r>
            <a:r>
              <a:rPr lang="en-US" sz="1100" dirty="0">
                <a:latin typeface="Cambria" pitchFamily="18" charset="0"/>
              </a:rPr>
              <a:t>. (d) Digital scan 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67965-0455-96E0-4FC7-3E5792C5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3D6CC-FF29-4CFE-AECA-168944EEFA06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DE095-F86D-D141-0CA7-1206F311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pic>
        <p:nvPicPr>
          <p:cNvPr id="4" name="Picture 4" descr="image1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371600"/>
            <a:ext cx="6705600" cy="4192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83878-44F1-4C3B-0614-6D46905E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0867-EDB8-4575-BEF2-0D7D1B8E98C3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4830-5790-E889-2610-81B5B030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B2BB9-3FCF-447C-9BE5-54264FA863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</TotalTime>
  <Words>471</Words>
  <Application>Microsoft Office PowerPoint</Application>
  <PresentationFormat>On-screen Show (4:3)</PresentationFormat>
  <Paragraphs>96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</vt:lpstr>
      <vt:lpstr>Office Theme</vt:lpstr>
      <vt:lpstr> Digital Image Processing CST382-3/IIT361-2</vt:lpstr>
      <vt:lpstr>Elements of Visual Perception</vt:lpstr>
      <vt:lpstr>Cones &amp; Rods</vt:lpstr>
      <vt:lpstr>Image Formation</vt:lpstr>
      <vt:lpstr>Image Sampling &amp; Quantization  </vt:lpstr>
      <vt:lpstr>Image Representation</vt:lpstr>
      <vt:lpstr>Image Representation</vt:lpstr>
      <vt:lpstr>Image Representation</vt:lpstr>
      <vt:lpstr>Sampling</vt:lpstr>
      <vt:lpstr>Sampling</vt:lpstr>
      <vt:lpstr>Sampling</vt:lpstr>
      <vt:lpstr>Digital Image</vt:lpstr>
      <vt:lpstr>Digitized Image and Size</vt:lpstr>
      <vt:lpstr>Resolution</vt:lpstr>
      <vt:lpstr>Effect of Quantization</vt:lpstr>
      <vt:lpstr>Image Sensing Acquisition</vt:lpstr>
      <vt:lpstr>Image Acquisition – Single Sensor</vt:lpstr>
      <vt:lpstr>Image Sensing – Linear Sensor Strip</vt:lpstr>
      <vt:lpstr>Circular Sensor Strip</vt:lpstr>
      <vt:lpstr>Image Acquisition – Array Sensor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CST362-3 Digital Image Processing</dc:title>
  <dc:creator>labadmin</dc:creator>
  <cp:lastModifiedBy>User</cp:lastModifiedBy>
  <cp:revision>30</cp:revision>
  <dcterms:created xsi:type="dcterms:W3CDTF">2015-10-28T02:38:18Z</dcterms:created>
  <dcterms:modified xsi:type="dcterms:W3CDTF">2023-05-02T09:04:23Z</dcterms:modified>
</cp:coreProperties>
</file>